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57" r:id="rId3"/>
    <p:sldId id="263" r:id="rId4"/>
    <p:sldId id="277" r:id="rId5"/>
    <p:sldId id="275" r:id="rId6"/>
    <p:sldId id="295" r:id="rId7"/>
    <p:sldId id="301" r:id="rId8"/>
    <p:sldId id="302" r:id="rId9"/>
    <p:sldId id="298" r:id="rId10"/>
    <p:sldId id="299" r:id="rId11"/>
    <p:sldId id="300" r:id="rId12"/>
    <p:sldId id="281" r:id="rId13"/>
    <p:sldId id="285" r:id="rId14"/>
    <p:sldId id="290" r:id="rId15"/>
    <p:sldId id="293" r:id="rId16"/>
    <p:sldId id="304" r:id="rId17"/>
    <p:sldId id="303" r:id="rId18"/>
    <p:sldId id="294" r:id="rId19"/>
    <p:sldId id="306" r:id="rId20"/>
    <p:sldId id="266" r:id="rId21"/>
    <p:sldId id="282" r:id="rId22"/>
    <p:sldId id="30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7B2"/>
    <a:srgbClr val="F5C9AB"/>
    <a:srgbClr val="797979"/>
    <a:srgbClr val="6B615A"/>
    <a:srgbClr val="F8CBAD"/>
    <a:srgbClr val="71655D"/>
    <a:srgbClr val="FAFAFA"/>
    <a:srgbClr val="CCCCCC"/>
    <a:srgbClr val="737373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9" autoAdjust="0"/>
    <p:restoredTop sz="86495" autoAdjust="0"/>
  </p:normalViewPr>
  <p:slideViewPr>
    <p:cSldViewPr snapToGrid="0">
      <p:cViewPr varScale="1">
        <p:scale>
          <a:sx n="73" d="100"/>
          <a:sy n="73" d="100"/>
        </p:scale>
        <p:origin x="78" y="8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8327C-5121-41D7-A837-6494D4CB5C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8C5DF-BE05-479F-8A20-ABFC62D58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0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9C453-D58F-494F-B37F-4C76BCFEEDD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20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올린 게시물은 </a:t>
            </a:r>
            <a:r>
              <a:rPr lang="en-US" altLang="ko-KR" dirty="0" smtClean="0"/>
              <a:t>Firebase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스토리지의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images </a:t>
            </a:r>
            <a:r>
              <a:rPr lang="ko-KR" altLang="en-US" dirty="0" smtClean="0"/>
              <a:t>폴더에 저장됩니다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43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Images </a:t>
            </a:r>
            <a:r>
              <a:rPr lang="ko-KR" altLang="en-US" dirty="0" smtClean="0"/>
              <a:t>폴더를 보면 방금 게시한 사진이 저장되어 있음을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71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홈에서 게시물에 </a:t>
            </a:r>
            <a:r>
              <a:rPr lang="ko-KR" altLang="en-US" dirty="0" err="1" smtClean="0"/>
              <a:t>말풍선</a:t>
            </a:r>
            <a:r>
              <a:rPr lang="ko-KR" altLang="en-US" dirty="0" smtClean="0"/>
              <a:t> 버튼을</a:t>
            </a:r>
            <a:r>
              <a:rPr lang="ko-KR" altLang="en-US" baseline="0" dirty="0" smtClean="0"/>
              <a:t> 클릭하면 댓글 창이 나오게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코멘트를 입력하고 보내기 버튼을 누르면 데이터베이스에서 </a:t>
            </a:r>
            <a:r>
              <a:rPr lang="en-US" altLang="ko-KR" baseline="0" dirty="0" smtClean="0"/>
              <a:t>comments </a:t>
            </a:r>
            <a:r>
              <a:rPr lang="ko-KR" altLang="en-US" baseline="0" dirty="0" smtClean="0"/>
              <a:t>폴더에 내용과 함께 저장되어집니다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00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홈에서 하트모양의 좋아요 버튼이 있는데 클릭하면 개수가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개가 늘어나고 다시 누르면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개가 줄어듭니다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만약 오른쪽 그림처럼 </a:t>
            </a:r>
            <a:r>
              <a:rPr lang="ko-KR" altLang="en-US" dirty="0" err="1" smtClean="0"/>
              <a:t>좋아요의</a:t>
            </a:r>
            <a:r>
              <a:rPr lang="ko-KR" altLang="en-US" dirty="0" smtClean="0"/>
              <a:t> 값을 임의로 고치고 싶다면</a:t>
            </a:r>
            <a:r>
              <a:rPr lang="en-US" altLang="ko-KR" dirty="0" smtClean="0"/>
              <a:t>, firebase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images </a:t>
            </a:r>
            <a:r>
              <a:rPr lang="ko-KR" altLang="en-US" dirty="0" smtClean="0"/>
              <a:t>폴더 안에 해당 이미지를 찾고 </a:t>
            </a:r>
            <a:r>
              <a:rPr lang="en-US" altLang="ko-KR" dirty="0" err="1" smtClean="0"/>
              <a:t>favoriteCount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값을 부여해서 실시간으로 값을 변경할 수가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76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Favorite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창에서 보았듯이 </a:t>
            </a:r>
            <a:r>
              <a:rPr lang="ko-KR" altLang="en-US" baseline="0" dirty="0" err="1" smtClean="0"/>
              <a:t>좋아요와</a:t>
            </a:r>
            <a:r>
              <a:rPr lang="ko-KR" altLang="en-US" baseline="0" dirty="0" smtClean="0"/>
              <a:t> 댓글을 남기게 되면 알림텍스트가 기록되었는데 이 기록들을 휴대폰의 상단 바를 통한 </a:t>
            </a:r>
            <a:r>
              <a:rPr lang="ko-KR" altLang="en-US" baseline="0" dirty="0" err="1" smtClean="0"/>
              <a:t>푸쉬알람</a:t>
            </a:r>
            <a:r>
              <a:rPr lang="ko-KR" altLang="en-US" baseline="0" dirty="0" smtClean="0"/>
              <a:t> 기능을 구현했습니다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기능들은 </a:t>
            </a:r>
            <a:r>
              <a:rPr lang="en-US" altLang="ko-KR" baseline="0" dirty="0" smtClean="0"/>
              <a:t>firebase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alarm </a:t>
            </a:r>
            <a:r>
              <a:rPr lang="ko-KR" altLang="en-US" baseline="0" dirty="0" smtClean="0"/>
              <a:t>폴더에 저장된 기록과 연동되어집니다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110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이전발표에서 </a:t>
            </a:r>
            <a:r>
              <a:rPr lang="ko-KR" altLang="en-US" dirty="0" err="1" smtClean="0"/>
              <a:t>계획했었던</a:t>
            </a:r>
            <a:r>
              <a:rPr lang="ko-KR" altLang="en-US" dirty="0" smtClean="0"/>
              <a:t> 메신저 기능을 구현했습니다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홈 화면 우측 상단의 버튼을 통해 실행할 수 있으며 사용자들의 목록이 보여집니다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오른쪽 상자처럼 상태메세지를 입력할 수 있고</a:t>
            </a:r>
            <a:endParaRPr lang="en-US" altLang="ko-KR" dirty="0" smtClean="0"/>
          </a:p>
          <a:p>
            <a:r>
              <a:rPr lang="ko-KR" altLang="en-US" dirty="0" smtClean="0"/>
              <a:t>피플 메뉴의 파란 </a:t>
            </a:r>
            <a:r>
              <a:rPr lang="ko-KR" altLang="en-US" dirty="0" err="1" smtClean="0"/>
              <a:t>네모상자나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챗</a:t>
            </a:r>
            <a:r>
              <a:rPr lang="ko-KR" altLang="en-US" dirty="0" smtClean="0"/>
              <a:t> 메뉴의 파란 </a:t>
            </a:r>
            <a:r>
              <a:rPr lang="ko-KR" altLang="en-US" dirty="0" err="1" smtClean="0"/>
              <a:t>네모상자를</a:t>
            </a:r>
            <a:r>
              <a:rPr lang="ko-KR" altLang="en-US" dirty="0" smtClean="0"/>
              <a:t> 클릭하면 </a:t>
            </a:r>
            <a:r>
              <a:rPr lang="ko-KR" altLang="en-US" dirty="0" err="1" smtClean="0"/>
              <a:t>액티비티가</a:t>
            </a:r>
            <a:r>
              <a:rPr lang="ko-KR" altLang="en-US" dirty="0" smtClean="0"/>
              <a:t> 새로 하나 만들어져서 대화방을 만들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3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대화방을 만들게 되면 상대방과 실시간으로 메시지를 주고받을 수 있으며 </a:t>
            </a:r>
            <a:r>
              <a:rPr lang="ko-KR" altLang="en-US" dirty="0" err="1" smtClean="0"/>
              <a:t>메시지마다</a:t>
            </a:r>
            <a:r>
              <a:rPr lang="ko-KR" altLang="en-US" dirty="0" smtClean="0"/>
              <a:t> 시간이 기록되고 상대방이 메시지를 읽지 않으면 숫자로 읽지 않음이 표시가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 그림에서 빨간 </a:t>
            </a:r>
            <a:r>
              <a:rPr lang="ko-KR" altLang="en-US" dirty="0" err="1" smtClean="0"/>
              <a:t>네모상자의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플로팅</a:t>
            </a:r>
            <a:r>
              <a:rPr lang="ko-KR" altLang="en-US" dirty="0" smtClean="0"/>
              <a:t> 버튼을 누르게 되면 사용자들을 체크박스로 선택해서 단체채팅방을 </a:t>
            </a:r>
            <a:r>
              <a:rPr lang="ko-KR" altLang="en-US" dirty="0" err="1" smtClean="0"/>
              <a:t>생성할수도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35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메시지로 수신은 내용은 앱을 켰을 때 포그라운드에서나 백그라운드에서 사용자의 이름과 내용을 </a:t>
            </a:r>
            <a:r>
              <a:rPr lang="ko-KR" altLang="en-US" dirty="0" err="1" smtClean="0"/>
              <a:t>푸쉬알림으로</a:t>
            </a:r>
            <a:r>
              <a:rPr lang="ko-KR" altLang="en-US" dirty="0" smtClean="0"/>
              <a:t> 받을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49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계획한 두번째 기능으로는 맛집 리스트 기능을 구현하였습니다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홈 화면의 우측 상단의 버튼을 통해 여러 음식 메뉴들이 보여지게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한식 중식 일식 치킨 피자 등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다양한 메뉴가 있는데 이 중 중식을 누르게 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77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경성대 주변의 중식들의 </a:t>
            </a:r>
            <a:r>
              <a:rPr lang="ko-KR" altLang="en-US" dirty="0" err="1" smtClean="0"/>
              <a:t>목록창이</a:t>
            </a:r>
            <a:r>
              <a:rPr lang="ko-KR" altLang="en-US" dirty="0" smtClean="0"/>
              <a:t> 나오게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예시로 </a:t>
            </a:r>
            <a:r>
              <a:rPr lang="ko-KR" altLang="en-US" dirty="0" err="1" smtClean="0"/>
              <a:t>홍콩반점을</a:t>
            </a:r>
            <a:r>
              <a:rPr lang="ko-KR" altLang="en-US" dirty="0" smtClean="0"/>
              <a:t> 누르게 되면 </a:t>
            </a:r>
            <a:r>
              <a:rPr lang="ko-KR" altLang="en-US" dirty="0" err="1" smtClean="0"/>
              <a:t>홍콩반점에</a:t>
            </a:r>
            <a:r>
              <a:rPr lang="ko-KR" altLang="en-US" dirty="0" smtClean="0"/>
              <a:t> 대한 전화번호 메뉴 지도 등의 정보가 나오는 사이트로 이동하게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중식말고도</a:t>
            </a:r>
            <a:r>
              <a:rPr lang="ko-KR" altLang="en-US" dirty="0" smtClean="0"/>
              <a:t> 다른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가지 메뉴 모두 기능을 구현하였습니다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39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첫 발표 때 보여드렸던 개발 일정을 </a:t>
            </a:r>
            <a:r>
              <a:rPr lang="ko-KR" altLang="en-US" dirty="0" err="1" smtClean="0"/>
              <a:t>간트차트로</a:t>
            </a:r>
            <a:r>
              <a:rPr lang="ko-KR" altLang="en-US" dirty="0" smtClean="0"/>
              <a:t> 정리해보았습니다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일정대로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월에는 프로젝트 구상 및 선택 </a:t>
            </a:r>
            <a:r>
              <a:rPr lang="en-US" altLang="ko-KR" dirty="0" smtClean="0"/>
              <a:t>4</a:t>
            </a:r>
            <a:r>
              <a:rPr lang="ko-KR" altLang="en-US" dirty="0" smtClean="0"/>
              <a:t>월까지 시스템 설계</a:t>
            </a:r>
            <a:r>
              <a:rPr lang="en-US" altLang="ko-KR" dirty="0" smtClean="0"/>
              <a:t>, 5</a:t>
            </a:r>
            <a:r>
              <a:rPr lang="ko-KR" altLang="en-US" dirty="0" err="1" smtClean="0"/>
              <a:t>월동안</a:t>
            </a:r>
            <a:r>
              <a:rPr lang="ko-KR" altLang="en-US" dirty="0" smtClean="0"/>
              <a:t> 부가 기능을 구현하고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월에 검수 및 시험운영 후 보고회를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120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예상비용으로는 서적과 </a:t>
            </a:r>
            <a:r>
              <a:rPr lang="ko-KR" altLang="en-US" dirty="0" err="1" smtClean="0"/>
              <a:t>스터디룸이</a:t>
            </a:r>
            <a:r>
              <a:rPr lang="ko-KR" altLang="en-US" dirty="0" smtClean="0"/>
              <a:t> 있고 급여로 따지면 주 </a:t>
            </a:r>
            <a:r>
              <a:rPr lang="en-US" altLang="ko-KR" dirty="0" smtClean="0"/>
              <a:t>8</a:t>
            </a:r>
            <a:r>
              <a:rPr lang="ko-KR" altLang="en-US" dirty="0" smtClean="0"/>
              <a:t>시간에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주차의 시간을 들여 했으므로 이러한 비용이 나오게 되었습니다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08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향후계획으로는 </a:t>
            </a:r>
            <a:r>
              <a:rPr lang="en-US" altLang="ko-KR" dirty="0" smtClean="0"/>
              <a:t>~~~~~</a:t>
            </a:r>
            <a:r>
              <a:rPr lang="ko-KR" altLang="en-US" dirty="0" smtClean="0"/>
              <a:t>가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817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9C453-D58F-494F-B37F-4C76BCFEEDD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28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어플을</a:t>
            </a:r>
            <a:r>
              <a:rPr lang="ko-KR" altLang="en-US" dirty="0" smtClean="0"/>
              <a:t> 처음 켰을 때 가장</a:t>
            </a:r>
            <a:r>
              <a:rPr lang="ko-KR" altLang="en-US" baseline="0" dirty="0" smtClean="0"/>
              <a:t> 먼저 로그인 인터페이스가 나오게 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이메일과 비밀번호를 입력하고 아래의 흰색 버튼을 통해 회원가입</a:t>
            </a:r>
            <a:r>
              <a:rPr lang="ko-KR" altLang="en-US" baseline="0" dirty="0" smtClean="0"/>
              <a:t>을 할 수 있게 되고 기존에 있던 계정이 있다면 </a:t>
            </a:r>
            <a:r>
              <a:rPr lang="ko-KR" altLang="en-US" baseline="0" dirty="0" err="1" smtClean="0"/>
              <a:t>로그인이</a:t>
            </a:r>
            <a:r>
              <a:rPr lang="ko-KR" altLang="en-US" baseline="0" dirty="0" smtClean="0"/>
              <a:t> 되어집니다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페이스북으로 로그인 버튼을 누르면 페이스북 계정으로 로그인 할 수 있고 구글로 로그인 버튼을 누르면 구글 계정으로 로그인할 수 있게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5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이전에 설명한 방식으로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하였을 경우 파이어베이스의 인증 메뉴에</a:t>
            </a:r>
            <a:r>
              <a:rPr lang="ko-KR" altLang="en-US" baseline="0" dirty="0" smtClean="0"/>
              <a:t> 로그인 계정정보들이 저장되게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48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로그인을</a:t>
            </a:r>
            <a:r>
              <a:rPr lang="ko-KR" altLang="en-US" dirty="0" smtClean="0"/>
              <a:t> 하면 홈으로 왼쪽의 첫 그림이 나오게 되는데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이후 설명할 아래의 </a:t>
            </a:r>
            <a:r>
              <a:rPr lang="ko-KR" altLang="en-US" baseline="0" dirty="0" err="1" smtClean="0"/>
              <a:t>다섯가지</a:t>
            </a:r>
            <a:r>
              <a:rPr lang="ko-KR" altLang="en-US" baseline="0" dirty="0" smtClean="0"/>
              <a:t> 메뉴를 통해 다양한 기능들을 할 수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71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아래의 메뉴를 </a:t>
            </a:r>
            <a:r>
              <a:rPr lang="ko-KR" altLang="en-US" dirty="0" err="1" smtClean="0"/>
              <a:t>바텀네비게이션바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라고</a:t>
            </a:r>
            <a:r>
              <a:rPr lang="ko-KR" altLang="en-US" dirty="0" smtClean="0"/>
              <a:t> 부르는데 이 중 </a:t>
            </a:r>
            <a:r>
              <a:rPr lang="en-US" altLang="ko-KR" dirty="0" smtClean="0"/>
              <a:t>Search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메뉴를 선택하고 위의 사진 중 임의의 사진을 고르게 되면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사진을 게시한 사용자의 정보가 나오게 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사용자를 </a:t>
            </a:r>
            <a:r>
              <a:rPr lang="ko-KR" altLang="en-US" baseline="0" dirty="0" err="1" smtClean="0"/>
              <a:t>팔로우하게</a:t>
            </a:r>
            <a:r>
              <a:rPr lang="ko-KR" altLang="en-US" baseline="0" dirty="0" smtClean="0"/>
              <a:t> 되면 홈 메뉴로 이동했을 때 이 사용자의 </a:t>
            </a:r>
            <a:r>
              <a:rPr lang="ko-KR" altLang="en-US" baseline="0" dirty="0" err="1" smtClean="0"/>
              <a:t>게시글을</a:t>
            </a:r>
            <a:r>
              <a:rPr lang="ko-KR" altLang="en-US" baseline="0" dirty="0" smtClean="0"/>
              <a:t> 볼 수가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883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메뉴로 </a:t>
            </a:r>
            <a:r>
              <a:rPr lang="en-US" altLang="ko-KR" dirty="0" smtClean="0"/>
              <a:t>favorite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창에 들어가면 좋아요 및 댓글 메시지가 등록되면 알려주는 텍스트들이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이 내용들은 </a:t>
            </a:r>
            <a:r>
              <a:rPr lang="en-US" altLang="ko-KR" baseline="0" dirty="0" smtClean="0"/>
              <a:t>firebase</a:t>
            </a:r>
            <a:r>
              <a:rPr lang="ko-KR" altLang="en-US" baseline="0" dirty="0" smtClean="0"/>
              <a:t>의 데이터베이스에서 </a:t>
            </a:r>
            <a:r>
              <a:rPr lang="en-US" altLang="ko-KR" baseline="0" dirty="0" smtClean="0"/>
              <a:t>alarms </a:t>
            </a:r>
            <a:r>
              <a:rPr lang="ko-KR" altLang="en-US" baseline="0" dirty="0" smtClean="0"/>
              <a:t>라는 폴더에 기록됩니다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6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Account </a:t>
            </a:r>
            <a:r>
              <a:rPr lang="ko-KR" altLang="en-US" dirty="0" smtClean="0"/>
              <a:t>메뉴를 누르게 되면 사용자의 게시물 개수 </a:t>
            </a:r>
            <a:r>
              <a:rPr lang="ko-KR" altLang="en-US" dirty="0" err="1" smtClean="0"/>
              <a:t>팔로워와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팔로잉</a:t>
            </a:r>
            <a:r>
              <a:rPr lang="ko-KR" altLang="en-US" dirty="0" smtClean="0"/>
              <a:t> 수를 볼 수 있고 프로필 사진을 넣을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빨간 네모를 누르게 되면 갤러리 창으로 넘어가서 사진을 선택할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또한 </a:t>
            </a:r>
            <a:r>
              <a:rPr lang="en-US" altLang="ko-KR" dirty="0" smtClean="0"/>
              <a:t>firebase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스토리지의</a:t>
            </a:r>
            <a:r>
              <a:rPr lang="ko-KR" altLang="en-US" baseline="0" dirty="0" smtClean="0"/>
              <a:t> </a:t>
            </a:r>
            <a:r>
              <a:rPr lang="en-US" altLang="ko-KR" dirty="0" err="1" smtClean="0"/>
              <a:t>userProfileImages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이미지가 저장됩니다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059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아래의 메뉴에서 카메라 버튼을 누르면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사진권한의</a:t>
            </a:r>
            <a:r>
              <a:rPr lang="ko-KR" altLang="en-US" baseline="0" dirty="0" smtClean="0"/>
              <a:t> 여부를 물어보는데 허용을 누르게 되면 휴대폰 내의 갤러리를 통해 사진을 선택할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이후 사진과 함께 내용을 추가하여 게시물을 업로드 할 수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8C5DF-BE05-479F-8A20-ABFC62D58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0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45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8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4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54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535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03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5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9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09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5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7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1BCA-2092-4C58-ABB8-C451350CCB5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A9DD1-386D-4F15-AB7D-B57FD157C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9951" y="2759253"/>
            <a:ext cx="2976937" cy="2976937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84639" y="1940531"/>
            <a:ext cx="2976937" cy="2976937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82265" y="1415265"/>
            <a:ext cx="4027470" cy="40274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88941" y="3043663"/>
            <a:ext cx="3800321" cy="67640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b="1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K </a:t>
            </a:r>
            <a:r>
              <a:rPr lang="en-US" altLang="ko-KR" sz="3200" b="1" spc="30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Stargram</a:t>
            </a:r>
            <a:endParaRPr lang="ko-KR" altLang="en-US" sz="1400" b="1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584302" y="2726012"/>
            <a:ext cx="302339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584302" y="4049377"/>
            <a:ext cx="302339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8621" y="4071367"/>
            <a:ext cx="2174763" cy="116955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ko-KR" altLang="en-US" sz="1400" b="1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일병</a:t>
            </a:r>
            <a:endParaRPr lang="en-US" altLang="ko-KR" sz="1400" b="1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400" b="1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2014958033 </a:t>
            </a:r>
            <a:r>
              <a:rPr lang="ko-KR" altLang="en-US" sz="1400" b="1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김진영</a:t>
            </a:r>
            <a:endParaRPr lang="en-US" altLang="ko-KR" sz="1400" b="1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400" b="1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2014558113 </a:t>
            </a:r>
            <a:r>
              <a:rPr lang="ko-KR" altLang="en-US" sz="1400" b="1" spc="30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제윤태</a:t>
            </a:r>
            <a:endParaRPr lang="en-US" altLang="ko-KR" sz="1400" b="1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400" b="1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2014658103 </a:t>
            </a:r>
            <a:r>
              <a:rPr lang="ko-KR" altLang="en-US" sz="1400" b="1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정기열</a:t>
            </a:r>
            <a:endParaRPr lang="en-US" altLang="ko-KR" sz="1400" b="1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400" b="1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2014858138 </a:t>
            </a:r>
            <a:r>
              <a:rPr lang="ko-KR" altLang="en-US" sz="1400" b="1" spc="30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황현호</a:t>
            </a:r>
            <a:endParaRPr lang="ko-KR" altLang="en-US" sz="1400" b="1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6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47729" y="1283611"/>
            <a:ext cx="2056973" cy="560153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이미지 저장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39" name="TextBox 38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96" y="1843764"/>
            <a:ext cx="8781227" cy="46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3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47729" y="1283611"/>
            <a:ext cx="2056973" cy="560153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이미지 저장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13" y="1890063"/>
            <a:ext cx="8681013" cy="46246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39" name="TextBox 38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632013" y="6019419"/>
            <a:ext cx="6122022" cy="283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7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498" y="1674370"/>
            <a:ext cx="3724275" cy="5153025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452" y="2965183"/>
            <a:ext cx="364807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52" name="TextBox 51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0" name="타원 59"/>
          <p:cNvSpPr/>
          <p:nvPr/>
        </p:nvSpPr>
        <p:spPr>
          <a:xfrm>
            <a:off x="2807732" y="1395523"/>
            <a:ext cx="400050" cy="37849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ko-KR" altLang="en-US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47729" y="1240522"/>
            <a:ext cx="2890535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게시물 댓글 달기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688432" y="3492795"/>
            <a:ext cx="382345" cy="300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/>
          <p:cNvCxnSpPr/>
          <p:nvPr/>
        </p:nvCxnSpPr>
        <p:spPr>
          <a:xfrm flipV="1">
            <a:off x="7052773" y="4039565"/>
            <a:ext cx="1316679" cy="16233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98" y="1346045"/>
            <a:ext cx="8669798" cy="536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6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29" name="TextBox 28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347729" y="1283611"/>
            <a:ext cx="2056973" cy="560153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좋아요 버튼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807732" y="1395523"/>
            <a:ext cx="400050" cy="37849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ko-KR" altLang="en-US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695" y="1736667"/>
            <a:ext cx="3133725" cy="5105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469" y="1736667"/>
            <a:ext cx="3200400" cy="4917111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 flipV="1">
            <a:off x="6844341" y="4122295"/>
            <a:ext cx="1316679" cy="16233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435" y="1741583"/>
            <a:ext cx="8412489" cy="51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8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47729" y="1283611"/>
            <a:ext cx="1710725" cy="560153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푸쉬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알람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18" y="1852030"/>
            <a:ext cx="6132582" cy="481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00" y="1866563"/>
            <a:ext cx="2531236" cy="484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26" name="TextBox 25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3322200" y="3936682"/>
            <a:ext cx="2531236" cy="53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520293" y="4056047"/>
            <a:ext cx="1150666" cy="268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8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70593" y="667809"/>
            <a:ext cx="10550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메신저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47729" y="1240522"/>
            <a:ext cx="4211409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메신저 사용자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대화 목록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36" y="1898967"/>
            <a:ext cx="2468185" cy="478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9" y="1898967"/>
            <a:ext cx="2710360" cy="478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38" name="TextBox 37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79797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79797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7054" y="2891814"/>
              <a:ext cx="999361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6429687" y="2129349"/>
            <a:ext cx="2445034" cy="371226"/>
          </a:xfrm>
          <a:prstGeom prst="rect">
            <a:avLst/>
          </a:prstGeom>
          <a:noFill/>
          <a:ln w="38100">
            <a:solidFill>
              <a:srgbClr val="416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84909" y="2806175"/>
            <a:ext cx="2710360" cy="423605"/>
          </a:xfrm>
          <a:prstGeom prst="rect">
            <a:avLst/>
          </a:prstGeom>
          <a:noFill/>
          <a:ln w="38100">
            <a:solidFill>
              <a:srgbClr val="416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587" y="1916573"/>
            <a:ext cx="2700834" cy="476302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flipH="1">
            <a:off x="5509885" y="2062465"/>
            <a:ext cx="322106" cy="24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위로 굽은 화살표 14"/>
          <p:cNvSpPr/>
          <p:nvPr/>
        </p:nvSpPr>
        <p:spPr>
          <a:xfrm rot="5400000">
            <a:off x="5344157" y="2600651"/>
            <a:ext cx="1355159" cy="815900"/>
          </a:xfrm>
          <a:prstGeom prst="bentUpArrow">
            <a:avLst>
              <a:gd name="adj1" fmla="val 13674"/>
              <a:gd name="adj2" fmla="val 25000"/>
              <a:gd name="adj3" fmla="val 22864"/>
            </a:avLst>
          </a:prstGeom>
          <a:solidFill>
            <a:srgbClr val="FF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70593" y="667809"/>
            <a:ext cx="10550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메신저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47729" y="1283611"/>
            <a:ext cx="3724096" cy="560153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메신저 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대화창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단체방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729" y="1843764"/>
            <a:ext cx="2622936" cy="478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38" name="TextBox 37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79797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79797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7054" y="2891814"/>
              <a:ext cx="999361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776" y="1843761"/>
            <a:ext cx="2468185" cy="478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073" y="1843762"/>
            <a:ext cx="2325794" cy="478079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 flipH="1">
            <a:off x="8306371" y="5530753"/>
            <a:ext cx="485203" cy="498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위로 굽은 화살표 28"/>
          <p:cNvSpPr/>
          <p:nvPr/>
        </p:nvSpPr>
        <p:spPr>
          <a:xfrm rot="16200000" flipV="1">
            <a:off x="8221355" y="4513036"/>
            <a:ext cx="1377853" cy="657580"/>
          </a:xfrm>
          <a:prstGeom prst="bentUpArrow">
            <a:avLst>
              <a:gd name="adj1" fmla="val 18446"/>
              <a:gd name="adj2" fmla="val 25000"/>
              <a:gd name="adj3" fmla="val 28277"/>
            </a:avLst>
          </a:prstGeom>
          <a:solidFill>
            <a:srgbClr val="FF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70593" y="667809"/>
            <a:ext cx="10550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메신저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47729" y="1283611"/>
            <a:ext cx="2890535" cy="560153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메신저 알림 기능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38" name="TextBox 37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79797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79797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7054" y="2891814"/>
              <a:ext cx="999361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898" y="1843763"/>
            <a:ext cx="2352631" cy="48359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440" y="1843762"/>
            <a:ext cx="2335137" cy="480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644" y="1843764"/>
            <a:ext cx="2624001" cy="480000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134892" y="4020051"/>
            <a:ext cx="658758" cy="2681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70593" y="667809"/>
            <a:ext cx="1757212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맛집 리스트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47729" y="1240522"/>
            <a:ext cx="4070345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학교 음식점 리스트 구현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48920"/>
              </p:ext>
            </p:extLst>
          </p:nvPr>
        </p:nvGraphicFramePr>
        <p:xfrm>
          <a:off x="9403138" y="5247502"/>
          <a:ext cx="746447" cy="527222"/>
        </p:xfrm>
        <a:graphic>
          <a:graphicData uri="http://schemas.openxmlformats.org/drawingml/2006/table">
            <a:tbl>
              <a:tblPr/>
              <a:tblGrid>
                <a:gridCol w="746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7222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/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25" name="TextBox 24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79797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79797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7054" y="3360195"/>
              <a:ext cx="1666991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444" y="1886853"/>
            <a:ext cx="2700834" cy="476302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4501346" y="2059456"/>
            <a:ext cx="322106" cy="24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위로 굽은 화살표 38"/>
          <p:cNvSpPr/>
          <p:nvPr/>
        </p:nvSpPr>
        <p:spPr>
          <a:xfrm rot="5400000">
            <a:off x="5629949" y="1287568"/>
            <a:ext cx="1160214" cy="3206297"/>
          </a:xfrm>
          <a:prstGeom prst="bentUpArrow">
            <a:avLst>
              <a:gd name="adj1" fmla="val 13674"/>
              <a:gd name="adj2" fmla="val 25000"/>
              <a:gd name="adj3" fmla="val 27671"/>
            </a:avLst>
          </a:prstGeom>
          <a:solidFill>
            <a:srgbClr val="FF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681" y="1886853"/>
            <a:ext cx="2826652" cy="476302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flipH="1">
            <a:off x="8775858" y="2634684"/>
            <a:ext cx="890655" cy="996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70593" y="667809"/>
            <a:ext cx="1757212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맛집 리스트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47729" y="1240522"/>
            <a:ext cx="4070345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학교 음식점 리스트 구현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25" name="TextBox 24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79797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79797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7054" y="3360195"/>
              <a:ext cx="1666991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82" y="1888458"/>
            <a:ext cx="2619375" cy="464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976" y="1886853"/>
            <a:ext cx="2647950" cy="464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/>
          <p:cNvSpPr/>
          <p:nvPr/>
        </p:nvSpPr>
        <p:spPr>
          <a:xfrm flipH="1">
            <a:off x="4451767" y="3206266"/>
            <a:ext cx="2319673" cy="417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3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일정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70593" y="2916224"/>
            <a:ext cx="6800561" cy="113877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en-US" altLang="ko-KR" sz="1400" spc="300" dirty="0">
              <a:solidFill>
                <a:schemeClr val="accent1">
                  <a:lumMod val="75000"/>
                </a:schemeClr>
              </a:solidFill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29" name="TextBox 28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7054" y="1994680"/>
              <a:ext cx="1377300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2266" y="2455452"/>
              <a:ext cx="1392088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24896"/>
              </p:ext>
            </p:extLst>
          </p:nvPr>
        </p:nvGraphicFramePr>
        <p:xfrm>
          <a:off x="2903080" y="1925782"/>
          <a:ext cx="8724622" cy="4398821"/>
        </p:xfrm>
        <a:graphic>
          <a:graphicData uri="http://schemas.openxmlformats.org/drawingml/2006/table">
            <a:tbl>
              <a:tblPr/>
              <a:tblGrid>
                <a:gridCol w="2618452">
                  <a:extLst>
                    <a:ext uri="{9D8B030D-6E8A-4147-A177-3AD203B41FA5}">
                      <a16:colId xmlns:a16="http://schemas.microsoft.com/office/drawing/2014/main" val="3569157594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358317849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589818531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4240640092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885809931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3413515203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1406299502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176591443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1297329535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2789534901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1185415654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1250552594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136836295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2451310672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1059572408"/>
                    </a:ext>
                  </a:extLst>
                </a:gridCol>
                <a:gridCol w="407078">
                  <a:extLst>
                    <a:ext uri="{9D8B030D-6E8A-4147-A177-3AD203B41FA5}">
                      <a16:colId xmlns:a16="http://schemas.microsoft.com/office/drawing/2014/main" val="2798519257"/>
                    </a:ext>
                  </a:extLst>
                </a:gridCol>
              </a:tblGrid>
              <a:tr h="6284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 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 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9637"/>
                  </a:ext>
                </a:extLst>
              </a:tr>
              <a:tr h="628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31089"/>
                  </a:ext>
                </a:extLst>
              </a:tr>
              <a:tr h="6284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◦ </a:t>
                      </a:r>
                      <a:r>
                        <a:rPr lang="ko-KR" altLang="en-US" sz="1200" kern="0" spc="-13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 구상 및 선택</a:t>
                      </a:r>
                      <a:endParaRPr lang="ko-KR" altLang="en-US" sz="1200" kern="0" spc="-13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10586"/>
                  </a:ext>
                </a:extLst>
              </a:tr>
              <a:tr h="6284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◦ 시스템 설계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및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CCCCCC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CCCCCC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622060"/>
                  </a:ext>
                </a:extLst>
              </a:tr>
              <a:tr h="6284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◦부가 기능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922343"/>
                  </a:ext>
                </a:extLst>
              </a:tr>
              <a:tr h="6284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◦ 검수 및 시험운영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7548"/>
                  </a:ext>
                </a:extLst>
              </a:tr>
              <a:tr h="6284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◦ 보고회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착수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완료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056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6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70593" y="667809"/>
            <a:ext cx="1879041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총 예상 비용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75771" y="1319523"/>
            <a:ext cx="8402093" cy="544764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프로젝트 관련서적 구매 </a:t>
            </a:r>
            <a:r>
              <a:rPr lang="en-US" altLang="ko-KR" sz="2400" dirty="0"/>
              <a:t>(2</a:t>
            </a:r>
            <a:r>
              <a:rPr lang="ko-KR" altLang="en-US" sz="2400" dirty="0"/>
              <a:t>권</a:t>
            </a:r>
            <a:r>
              <a:rPr lang="en-US" altLang="ko-KR" sz="2400" dirty="0"/>
              <a:t> 50,000</a:t>
            </a:r>
            <a:r>
              <a:rPr lang="ko-KR" altLang="en-US" sz="2400" dirty="0"/>
              <a:t>원 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</a:t>
            </a:r>
            <a:r>
              <a:rPr lang="ko-KR" altLang="en-US" sz="2400" dirty="0" err="1"/>
              <a:t>스터디룸</a:t>
            </a:r>
            <a:r>
              <a:rPr lang="ko-KR" altLang="en-US" sz="2400" dirty="0"/>
              <a:t> 대여 </a:t>
            </a:r>
            <a:r>
              <a:rPr lang="en-US" altLang="ko-KR" sz="2400" dirty="0"/>
              <a:t>( 80,000</a:t>
            </a:r>
            <a:r>
              <a:rPr lang="ko-KR" altLang="en-US" sz="2400" dirty="0"/>
              <a:t>원 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주</a:t>
            </a:r>
            <a:r>
              <a:rPr lang="en-US" altLang="ko-KR" sz="2400" dirty="0"/>
              <a:t>2</a:t>
            </a:r>
            <a:r>
              <a:rPr lang="ko-KR" altLang="en-US" sz="2400" dirty="0"/>
              <a:t>회</a:t>
            </a:r>
            <a:r>
              <a:rPr lang="en-US" altLang="ko-KR" sz="2400" dirty="0"/>
              <a:t> (</a:t>
            </a:r>
            <a:r>
              <a:rPr lang="ko-KR" altLang="en-US" sz="2400" dirty="0"/>
              <a:t>매주 월요일 </a:t>
            </a:r>
            <a:r>
              <a:rPr lang="en-US" altLang="ko-KR" sz="2400" dirty="0"/>
              <a:t>10 ~ 12</a:t>
            </a:r>
            <a:r>
              <a:rPr lang="ko-KR" altLang="en-US" sz="2400" dirty="0"/>
              <a:t>시 </a:t>
            </a:r>
            <a:r>
              <a:rPr lang="en-US" altLang="ko-KR" sz="2400" dirty="0"/>
              <a:t>629</a:t>
            </a:r>
            <a:r>
              <a:rPr lang="ko-KR" altLang="en-US" sz="2400" dirty="0"/>
              <a:t>호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      (</a:t>
            </a:r>
            <a:r>
              <a:rPr lang="ko-KR" altLang="en-US" sz="2400" dirty="0"/>
              <a:t>매주 일요일 </a:t>
            </a:r>
            <a:r>
              <a:rPr lang="en-US" altLang="ko-KR" sz="2400" dirty="0"/>
              <a:t>10 ~ 17</a:t>
            </a:r>
            <a:r>
              <a:rPr lang="ko-KR" altLang="en-US" sz="2400" dirty="0"/>
              <a:t>시 </a:t>
            </a:r>
            <a:r>
              <a:rPr lang="ko-KR" altLang="en-US" sz="2400" dirty="0" err="1"/>
              <a:t>스터디룸</a:t>
            </a:r>
            <a:r>
              <a:rPr lang="en-US" altLang="ko-KR" sz="2400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!</a:t>
            </a:r>
            <a:r>
              <a:rPr lang="ko-KR" altLang="en-US" sz="2400" dirty="0"/>
              <a:t>개발자 임금 </a:t>
            </a:r>
            <a:r>
              <a:rPr lang="en-US" altLang="ko-KR" sz="2400" dirty="0"/>
              <a:t>(2018</a:t>
            </a:r>
            <a:r>
              <a:rPr lang="ko-KR" altLang="en-US" sz="2400" dirty="0"/>
              <a:t>년 초급 기술사 기준</a:t>
            </a:r>
            <a:r>
              <a:rPr lang="en-US" altLang="ko-KR" sz="2400" dirty="0"/>
              <a:t>)!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26960 * </a:t>
            </a:r>
            <a:r>
              <a:rPr lang="en-US" altLang="ko-KR" sz="2400" dirty="0" smtClean="0"/>
              <a:t>8(</a:t>
            </a:r>
            <a:r>
              <a:rPr lang="ko-KR" altLang="en-US" sz="2400" dirty="0" smtClean="0"/>
              <a:t>시간</a:t>
            </a:r>
            <a:r>
              <a:rPr lang="en-US" altLang="ko-KR" sz="2400" dirty="0" smtClean="0"/>
              <a:t>) </a:t>
            </a:r>
            <a:r>
              <a:rPr lang="en-US" altLang="ko-KR" sz="2400" dirty="0"/>
              <a:t>* </a:t>
            </a:r>
            <a:r>
              <a:rPr lang="en-US" altLang="ko-KR" sz="2400" dirty="0" smtClean="0"/>
              <a:t>15(</a:t>
            </a:r>
            <a:r>
              <a:rPr lang="ko-KR" altLang="en-US" sz="2400" dirty="0" smtClean="0"/>
              <a:t>주차</a:t>
            </a:r>
            <a:r>
              <a:rPr lang="en-US" altLang="ko-KR" sz="2400" dirty="0" smtClean="0"/>
              <a:t>) </a:t>
            </a:r>
            <a:r>
              <a:rPr lang="en-US" altLang="ko-KR" sz="2400" dirty="0"/>
              <a:t>= 3,235,200</a:t>
            </a:r>
            <a:r>
              <a:rPr lang="ko-KR" altLang="en-US" sz="2400" dirty="0"/>
              <a:t>원</a:t>
            </a:r>
            <a:r>
              <a:rPr lang="en-US" altLang="ko-KR" sz="2400" dirty="0"/>
              <a:t> (</a:t>
            </a:r>
            <a:r>
              <a:rPr lang="ko-KR" altLang="en-US" sz="2400" dirty="0"/>
              <a:t>인당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   3,235,200 * 4 = 12,940,800</a:t>
            </a:r>
            <a:r>
              <a:rPr lang="ko-KR" altLang="en-US" sz="2400" dirty="0"/>
              <a:t>원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                                       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                                   </a:t>
            </a:r>
            <a:r>
              <a:rPr lang="ko-KR" altLang="en-US" sz="2000" dirty="0"/>
              <a:t>총 예상 비용 </a:t>
            </a:r>
            <a:r>
              <a:rPr lang="en-US" altLang="ko-KR" sz="2000" dirty="0"/>
              <a:t>: 13,070,800</a:t>
            </a:r>
            <a:r>
              <a:rPr lang="ko-KR" altLang="en-US" sz="2000" dirty="0"/>
              <a:t>원</a:t>
            </a:r>
            <a:endParaRPr lang="en-US" altLang="ko-KR" sz="2000" dirty="0"/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25" name="TextBox 24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79797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79797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2911" y="3823611"/>
              <a:ext cx="723275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5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 </a:t>
            </a:r>
            <a:r>
              <a:rPr lang="ko-KR" altLang="en-US" sz="2000" b="1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계획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40697" y="1624456"/>
            <a:ext cx="6928462" cy="3970318"/>
          </a:xfrm>
          <a:prstGeom prst="rect">
            <a:avLst/>
          </a:prstGeom>
          <a:noFill/>
        </p:spPr>
        <p:txBody>
          <a:bodyPr wrap="square" numCol="1" rtlCol="0" anchor="ctr" anchorCtr="1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3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사용자의 불편한 점을 즉시 반영</a:t>
            </a:r>
            <a:endParaRPr lang="en-US" altLang="ko-KR" sz="2400" spc="3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spc="3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3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인터페이스 </a:t>
            </a:r>
            <a:r>
              <a:rPr lang="en-US" altLang="ko-KR" sz="2400" spc="3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UI</a:t>
            </a:r>
            <a:r>
              <a:rPr lang="ko-KR" altLang="en-US" sz="2400" spc="3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에 대해 개선</a:t>
            </a:r>
            <a:endParaRPr lang="en-US" altLang="ko-KR" sz="2400" spc="3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spc="3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3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디자인 측면에서 지속적인 개발</a:t>
            </a:r>
            <a:endParaRPr lang="en-US" altLang="ko-KR" sz="2400" spc="3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spc="3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3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잔오류</a:t>
            </a:r>
            <a:r>
              <a:rPr lang="en-US" altLang="ko-KR" sz="2400" spc="3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2400" spc="3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유지보수 진행</a:t>
            </a:r>
            <a:endParaRPr lang="ko-KR" altLang="en-US" sz="2400" spc="3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148897" y="644812"/>
            <a:ext cx="2329484" cy="3662149"/>
            <a:chOff x="148897" y="644812"/>
            <a:chExt cx="2329484" cy="4047797"/>
          </a:xfrm>
        </p:grpSpPr>
        <p:sp>
          <p:nvSpPr>
            <p:cNvPr id="25" name="TextBox 24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79797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79797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9659" y="4284384"/>
              <a:ext cx="1445267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2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9951" y="2759253"/>
            <a:ext cx="2976937" cy="2976937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84639" y="1940531"/>
            <a:ext cx="2976937" cy="2976937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82265" y="1415265"/>
            <a:ext cx="4027470" cy="40274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88941" y="2923663"/>
            <a:ext cx="3800321" cy="9164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spc="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Thank you</a:t>
            </a:r>
            <a:endParaRPr lang="ko-KR" altLang="en-US" sz="4800" b="1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584302" y="2726012"/>
            <a:ext cx="302339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584302" y="4049377"/>
            <a:ext cx="302339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5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57284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71890" y="1250626"/>
            <a:ext cx="4076757" cy="57240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인터페이스 구현</a:t>
            </a:r>
            <a:r>
              <a:rPr lang="ko-KR" altLang="en-US" sz="2400" spc="300" dirty="0" smtClean="0">
                <a:latin typeface="+mj-lt"/>
                <a:ea typeface="KBIZ한마음명조 B" panose="02020503020101020101" pitchFamily="18" charset="-127"/>
              </a:rPr>
              <a:t> </a:t>
            </a:r>
            <a:endParaRPr lang="en-US" altLang="ko-KR" sz="2400" spc="300" dirty="0">
              <a:latin typeface="+mj-lt"/>
              <a:ea typeface="KBIZ한마음명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3373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072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531" y="1863017"/>
            <a:ext cx="2632246" cy="4702488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708" y="1863017"/>
            <a:ext cx="2651296" cy="4724968"/>
          </a:xfrm>
          <a:prstGeom prst="rect">
            <a:avLst/>
          </a:prstGeom>
          <a:ln w="50800">
            <a:solidFill>
              <a:srgbClr val="4167B2"/>
            </a:solidFill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90" y="1863017"/>
            <a:ext cx="2571710" cy="470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66" name="TextBox 65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" name="직선 화살표 연결선 2"/>
          <p:cNvCxnSpPr/>
          <p:nvPr/>
        </p:nvCxnSpPr>
        <p:spPr>
          <a:xfrm>
            <a:off x="5813894" y="5776859"/>
            <a:ext cx="292992" cy="3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5813894" y="5540191"/>
            <a:ext cx="3177706" cy="9296"/>
          </a:xfrm>
          <a:prstGeom prst="straightConnector1">
            <a:avLst/>
          </a:prstGeom>
          <a:ln w="57150">
            <a:solidFill>
              <a:srgbClr val="4167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00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095" y="1848479"/>
            <a:ext cx="8502805" cy="47796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39" name="TextBox 38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371890" y="1213661"/>
            <a:ext cx="3813865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Login 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계정 정보 저장</a:t>
            </a:r>
            <a:endParaRPr lang="en-US" altLang="ko-KR" sz="2400" spc="300" dirty="0">
              <a:latin typeface="+mj-lt"/>
              <a:ea typeface="KBIZ한마음명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95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3" y="1856966"/>
            <a:ext cx="2730181" cy="470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51" y="1848480"/>
            <a:ext cx="2819400" cy="471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178" y="1856966"/>
            <a:ext cx="2589167" cy="472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64" name="TextBox 63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3371890" y="1213661"/>
            <a:ext cx="3730508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메인 인터페이스 구현</a:t>
            </a:r>
            <a:r>
              <a:rPr lang="ko-KR" altLang="en-US" sz="2400" spc="300" dirty="0" smtClean="0">
                <a:latin typeface="+mj-lt"/>
                <a:ea typeface="KBIZ한마음명조 B" panose="02020503020101020101" pitchFamily="18" charset="-127"/>
              </a:rPr>
              <a:t> </a:t>
            </a:r>
            <a:endParaRPr lang="en-US" altLang="ko-KR" sz="2400" spc="300" dirty="0">
              <a:latin typeface="+mj-lt"/>
              <a:ea typeface="KBIZ한마음명조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47442" y="6285054"/>
            <a:ext cx="476375" cy="300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895283" y="5985031"/>
            <a:ext cx="476376" cy="300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1361420" y="6019755"/>
            <a:ext cx="476376" cy="300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79" y="1917757"/>
            <a:ext cx="2724150" cy="4733925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94" y="1887362"/>
            <a:ext cx="2690456" cy="474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258" y="1887361"/>
            <a:ext cx="2845469" cy="473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90591" y="1241031"/>
            <a:ext cx="6506909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Bottom </a:t>
            </a:r>
            <a:r>
              <a:rPr lang="en-US" altLang="ko-KR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Navigationbar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- Search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49" name="TextBox 48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3234094" y="3029473"/>
            <a:ext cx="863344" cy="84302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80460" y="2714378"/>
            <a:ext cx="2013520" cy="247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90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035" y="1887362"/>
            <a:ext cx="2519659" cy="458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1" y="1920851"/>
            <a:ext cx="6105524" cy="45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40" name="TextBox 39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290591" y="1241031"/>
            <a:ext cx="6712094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Bottom </a:t>
            </a:r>
            <a:r>
              <a:rPr lang="en-US" altLang="ko-KR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Navigationbar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- favorite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82535" y="2230627"/>
            <a:ext cx="1973313" cy="279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4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448" y="1866575"/>
            <a:ext cx="2566406" cy="481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90" y="1848479"/>
            <a:ext cx="2601302" cy="481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40" name="TextBox 39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290591" y="1241031"/>
            <a:ext cx="6712094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Bottom </a:t>
            </a:r>
            <a:r>
              <a:rPr lang="en-US" altLang="ko-KR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Navigationbar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- account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961923" y="2230626"/>
            <a:ext cx="656375" cy="651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807732" y="1395523"/>
            <a:ext cx="400050" cy="37849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ko-KR" altLang="en-US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6797722" y="4289367"/>
            <a:ext cx="145502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782" y="1887362"/>
            <a:ext cx="8736588" cy="4798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1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470593" y="1147759"/>
            <a:ext cx="7890827" cy="0"/>
          </a:xfrm>
          <a:prstGeom prst="line">
            <a:avLst/>
          </a:prstGeom>
          <a:ln w="44450" cap="flat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47729" y="1283611"/>
            <a:ext cx="3031599" cy="560153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 기능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26677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362897" y="1156108"/>
            <a:ext cx="1901483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70593" y="1210635"/>
            <a:ext cx="7890827" cy="0"/>
          </a:xfrm>
          <a:prstGeom prst="line">
            <a:avLst/>
          </a:prstGeom>
          <a:ln w="31750" cap="flat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_x441526096" descr="EMB000017a024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37" y="1979615"/>
            <a:ext cx="2518889" cy="47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45" y="1979615"/>
            <a:ext cx="2734922" cy="474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686" y="3388870"/>
            <a:ext cx="2969467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470593" y="667809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000" b="1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구현</a:t>
            </a:r>
            <a:endParaRPr lang="ko-KR" altLang="en-US" sz="2000" b="1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48897" y="644812"/>
            <a:ext cx="2329484" cy="3644555"/>
            <a:chOff x="148897" y="644812"/>
            <a:chExt cx="2329484" cy="4028350"/>
          </a:xfrm>
        </p:grpSpPr>
        <p:sp>
          <p:nvSpPr>
            <p:cNvPr id="42" name="TextBox 41"/>
            <p:cNvSpPr txBox="1"/>
            <p:nvPr/>
          </p:nvSpPr>
          <p:spPr>
            <a:xfrm>
              <a:off x="148897" y="644812"/>
              <a:ext cx="2329484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7054" y="1975233"/>
              <a:ext cx="1377300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 일정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2266" y="2436005"/>
              <a:ext cx="1392088" cy="40822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rgbClr val="EF7F7F">
                        <a:alpha val="0"/>
                      </a:srgbClr>
                    </a:solidFill>
                  </a:ln>
                  <a:solidFill>
                    <a:srgbClr val="F5C9A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 구현</a:t>
              </a:r>
              <a:endParaRPr lang="ko-KR" altLang="en-US" spc="300" dirty="0">
                <a:ln>
                  <a:solidFill>
                    <a:srgbClr val="EF7F7F">
                      <a:alpha val="0"/>
                    </a:srgbClr>
                  </a:solidFill>
                </a:ln>
                <a:solidFill>
                  <a:srgbClr val="F5C9AB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2911" y="3843058"/>
              <a:ext cx="723275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비용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9659" y="4303830"/>
              <a:ext cx="1445267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향후 계획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7054" y="2911261"/>
              <a:ext cx="99936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메신저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47054" y="3379642"/>
              <a:ext cx="1666991" cy="3693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ko-KR" altLang="en-US" spc="30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맛집 리스트</a:t>
              </a:r>
              <a:endParaRPr lang="ko-KR" altLang="en-US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5115629" y="4490978"/>
            <a:ext cx="382345" cy="300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416007" y="2997843"/>
            <a:ext cx="686272" cy="62503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8136745" y="3625922"/>
            <a:ext cx="917941" cy="329301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389139" y="6410037"/>
            <a:ext cx="382345" cy="283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1055</Words>
  <Application>Microsoft Office PowerPoint</Application>
  <PresentationFormat>와이드스크린</PresentationFormat>
  <Paragraphs>271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DX시인과나</vt:lpstr>
      <vt:lpstr>HY견고딕</vt:lpstr>
      <vt:lpstr>HY신명조</vt:lpstr>
      <vt:lpstr>KBIZ한마음명조 B</vt:lpstr>
      <vt:lpstr>맑은 고딕</vt:lpstr>
      <vt:lpstr>조선일보명조</vt:lpstr>
      <vt:lpstr>한컴바탕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Busdriver</cp:lastModifiedBy>
  <cp:revision>126</cp:revision>
  <dcterms:created xsi:type="dcterms:W3CDTF">2019-03-18T01:22:37Z</dcterms:created>
  <dcterms:modified xsi:type="dcterms:W3CDTF">2019-06-14T03:33:36Z</dcterms:modified>
</cp:coreProperties>
</file>